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4" r:id="rId29"/>
  </p:sldIdLst>
  <p:sldSz cx="12188825" cy="6858000"/>
  <p:notesSz cx="6799263" cy="99298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>
        <p:scale>
          <a:sx n="100" d="100"/>
          <a:sy n="100" d="100"/>
        </p:scale>
        <p:origin x="-126" y="2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EDF7E5-723D-4EEB-9B53-8F72AAE7F201}" type="datetime1">
              <a:rPr lang="pl-PL" smtClean="0">
                <a:latin typeface="Century Gothic" panose="020B0502020202020204" pitchFamily="34" charset="0"/>
              </a:rPr>
              <a:t>2021-10-21</a:t>
            </a:fld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pl-PL" smtClean="0">
                <a:latin typeface="Century Gothic" panose="020B0502020202020204" pitchFamily="34" charset="0"/>
              </a:rPr>
              <a:t>numer strony</a:t>
            </a:r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l-PL" smtClean="0">
                <a:latin typeface="Century Gothic" panose="020B0502020202020204" pitchFamily="34" charset="0"/>
              </a:rPr>
              <a:t>‹#›</a:t>
            </a:fld>
            <a:endParaRPr lang="pl-PL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F561275-783D-4A38-B85A-3BCC555936C4}" type="datetime1">
              <a:rPr lang="pl-PL" noProof="0" smtClean="0"/>
              <a:t>2021-10-21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numer strony</a:t>
            </a:r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79883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5895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090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4143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0367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717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9570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47345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537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02742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390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0155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24267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69149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282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236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85644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69130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2752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77318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3582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8431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2963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2616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4303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189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0807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noProof="0" smtClean="0"/>
              <a:t>numer strony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8653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 descr="Mapa Europy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 smtClean="0"/>
              <a:t>#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>
                    <a:lumMod val="50000"/>
                  </a:schemeClr>
                </a:solidFill>
              </a:rPr>
              <a:t>RAPORT GMINY MIASTO KOŁOBRZEG Z REALIZACJI PROJEKTU INT 52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i="1" dirty="0">
                <a:solidFill>
                  <a:schemeClr val="accent1">
                    <a:lumMod val="50000"/>
                  </a:schemeClr>
                </a:solidFill>
              </a:rPr>
              <a:t>„ZDROWE DZIECI W ZDROWYCH GMINACH/GESUNDE KINDER IN GESUNDE KOMMUNEN</a:t>
            </a: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70482" y="5013176"/>
            <a:ext cx="7868346" cy="1159024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pl-PL" b="1" i="1" dirty="0"/>
              <a:t>współfinansowanego  przez Unię Europejską ze środków Europejskiego Funduszu Rozwoju Regionalnego (EFRR) – Program Współpracy INTERREG VA Meklemburgia-Pomorze Przednie/Brandenburgia/Polska</a:t>
            </a:r>
            <a:endParaRPr lang="pl-PL" dirty="0">
              <a:latin typeface="Century Gothic" panose="020B050202020202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III. REALIZACJA PROJEKTU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zapoczątkowana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konferencją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inauguracyjną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odbyła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Kołobrzegu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dniu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18.10.2017 r.,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uczestniczyli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parlamentarzyści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RP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terenu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wojwództwa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przedstawiciele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władz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samorządowych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władz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samorządowych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gmin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urzędnicy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reprezentujący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partnerów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przedstawiciele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Europejskiej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Akademii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Sportu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Wspólnego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Sekretariatu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Programu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INTERREG VA,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dyrektorzy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nauczyciele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biorących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projekcie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rodzice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części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merytorycznej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konferencji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zaprezentowane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referaty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przybliżające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sam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także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poruszające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tematy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zbliżone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tożsame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treścią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wygłoszone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1) p.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Annę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Mieczkowską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Członka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Zarządu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Aktualne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zdrowotne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młodzieży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nadwaga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otyłość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wady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postawy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2) p. prof. Silke Becker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Wyższej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Sportu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Poczdamie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reprezentowała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Europejską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Akademię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Sportu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zapoznała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szczegółami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Zdrowe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zdrowych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gminach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3) p. prof.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Roland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Naul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Uniwerystecie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Münster,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ZDZG,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przedstawił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praktyki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ZDZG na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niemiecko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holenderskiej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granicy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“. 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konferencji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wzięło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6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484784"/>
            <a:ext cx="11233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konferencji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szkołach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rozpoczęła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kampania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promocyjna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wśród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rodziców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uczniów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wyniku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prawie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wszyscy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rodzice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uczniów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kl.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wybranych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zadeklarowali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swoich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dzieci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projekcie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przekazali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odpowiednie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deklaracje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uczestnictwa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Natomiast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nauczyciele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w-f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wychowawcy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będący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bezpośrednimi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realizatorami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uczestniczyli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szkoleniu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zorganizowanym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ESAB,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dotyczyło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przeprowadzania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testów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motorocznych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uczniów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Właściwa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zapoczątkowana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m-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lutym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2018 r.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podkreślone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już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wcześniej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obejmowała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nastepujące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1) Przeprowadzenie 4 serii testów motorycznych dla dziec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i, z określeniem dla każdego uczestnika wskaźnika BMI (indeks masy ciała Body Mass Index). Testy były wykonane przez zespoły testowe wyznaczone przez Europejską Akademię Sportu z udziałem naszych nauczycieli, prowadzących zajęcia sportowe w ramach projektu.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6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Pierwszy test został przeprowadzony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styczniu 2018 r., następny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czerwcu 2018 r., kolejny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maju 2019 r. Wszystkie testy dla uczniów z naszych szkół odbyły się w Szkole Podstawowej nr 6, w której były przeprowadzane także testy dla uczniów ze szkół z Gminy Kołobrzeg. Wyniki testów były prezentowane w raportach okresowych opracowanych przez ESAB i przekazywanych partnerom projektu. Jeżeli chodzi o czwarty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test,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był on zaplanowany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maju 2020. Z oczywistych już teraz powodów nie doszedł do skutku z uwagi na wprowadzone obostrzenia spowodowane przez pandemię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koronawirusa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Jego wykonanie było możliwe dopiero na przełomie maja i czerwca 2021 r. dzięki przywróceniu nauki stacjonarnej dla uczniów. Testy zostały przeprowadzone przez naszych nauczycieli w poszczególnych szkołach, natomiast wyniki zostały przekazane do Europejskiej Akademii Sportu i były wykorzystane przy opracowaniu raportu końcowego z realizacji projektu. Trzeba podkreślić również to, że w testach motorycznych uczestniczyli także uczniowie z naszych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 pozostałych szkół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podstawowych, które bezpośrednio nie brały udział w projekcie, a mianowicie ze Szkoły Podstawowej nr 1 z Oddziałami Integracyjnymi (2 klasy liczące 27 uczniów) i ze Szkoły Podstawowej nr 7 ( 2 klasy liczące 41 uczniów).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0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28" y="2060848"/>
            <a:ext cx="5758070" cy="324036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85" y="2063809"/>
            <a:ext cx="5752811" cy="32374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61864" y="5949280"/>
            <a:ext cx="9505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dirty="0"/>
              <a:t>Testy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motoryczne</a:t>
            </a:r>
            <a:r>
              <a:rPr lang="pl-PL" sz="2400" dirty="0"/>
              <a:t> dla uczniów  w SP 6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3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28" y="2352902"/>
            <a:ext cx="5758070" cy="265625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85" y="2063809"/>
            <a:ext cx="5752810" cy="32374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61864" y="5949280"/>
            <a:ext cx="9505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dirty="0"/>
              <a:t>Testy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motoryczne</a:t>
            </a:r>
            <a:r>
              <a:rPr lang="pl-PL" sz="2400" dirty="0"/>
              <a:t> dla uczniów  w SP 6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8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630188" y="5517232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Ogółem zostało zrealizowanych 2418 godzin zajęć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Oceniam, że 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powodu pandemii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koronawirusa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 wprowadzonych obostrzeń obowiązujących w naszym kraju,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szkoły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nie zrealizowały ok. 570 godzin zajęć sportowych.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59538"/>
              </p:ext>
            </p:extLst>
          </p:nvPr>
        </p:nvGraphicFramePr>
        <p:xfrm>
          <a:off x="1413892" y="3284984"/>
          <a:ext cx="9217025" cy="20011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69438">
                  <a:extLst>
                    <a:ext uri="{9D8B030D-6E8A-4147-A177-3AD203B41FA5}">
                      <a16:colId xmlns="" xmlns:a16="http://schemas.microsoft.com/office/drawing/2014/main" val="1961458338"/>
                    </a:ext>
                  </a:extLst>
                </a:gridCol>
                <a:gridCol w="1563057">
                  <a:extLst>
                    <a:ext uri="{9D8B030D-6E8A-4147-A177-3AD203B41FA5}">
                      <a16:colId xmlns="" xmlns:a16="http://schemas.microsoft.com/office/drawing/2014/main" val="2229211545"/>
                    </a:ext>
                  </a:extLst>
                </a:gridCol>
                <a:gridCol w="1698321">
                  <a:extLst>
                    <a:ext uri="{9D8B030D-6E8A-4147-A177-3AD203B41FA5}">
                      <a16:colId xmlns="" xmlns:a16="http://schemas.microsoft.com/office/drawing/2014/main" val="3127075476"/>
                    </a:ext>
                  </a:extLst>
                </a:gridCol>
                <a:gridCol w="1987888">
                  <a:extLst>
                    <a:ext uri="{9D8B030D-6E8A-4147-A177-3AD203B41FA5}">
                      <a16:colId xmlns="" xmlns:a16="http://schemas.microsoft.com/office/drawing/2014/main" val="1863827496"/>
                    </a:ext>
                  </a:extLst>
                </a:gridCol>
                <a:gridCol w="1698321">
                  <a:extLst>
                    <a:ext uri="{9D8B030D-6E8A-4147-A177-3AD203B41FA5}">
                      <a16:colId xmlns="" xmlns:a16="http://schemas.microsoft.com/office/drawing/2014/main" val="2753164130"/>
                    </a:ext>
                  </a:extLst>
                </a:gridCol>
              </a:tblGrid>
              <a:tr h="43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Rok szkolny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2017/2018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2018/2019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2019/2020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2020/2021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38862641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uczniowie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7052459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klasy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1627060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godziny 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540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979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739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pl-PL" sz="11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51871889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nauczyciele</a:t>
                      </a:r>
                      <a:endParaRPr lang="pl-PL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l-PL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5539369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630188" y="1493168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2) Prowadzenie zajęć sportowych dla uczniów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które były realizowane od II. 2018 r. do połowy III.2020 r. (oczywiście z przerwami na wakacje letnie, przerwy świąteczne), kiedy to  zostały zawieszone z powodu wybuchu pandemii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koronawirusa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Na krótko zajęcia  zostały wznowione w okresach powrotu uczniów do nauki stacjonarnej w szkołach, tj.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IX i X.2020 r. i V i VI.2021. Liczba uczniów, klas, zrealizowanych godzin i nauczycieli prowadzących zajęcia w poszczególnych latach szkolnych przedstawia się następująco:</a:t>
            </a:r>
          </a:p>
          <a:p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0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453" y="1916832"/>
            <a:ext cx="4992556" cy="374441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6" y="1916832"/>
            <a:ext cx="4992556" cy="374441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61864" y="5949280"/>
            <a:ext cx="9505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dirty="0" smtClean="0"/>
              <a:t>Zajęcia sportowe w </a:t>
            </a:r>
            <a:r>
              <a:rPr lang="pl-PL" sz="2400" dirty="0"/>
              <a:t>SP </a:t>
            </a:r>
            <a:r>
              <a:rPr lang="pl-PL" sz="2400" dirty="0" smtClean="0"/>
              <a:t>5</a:t>
            </a:r>
            <a:endParaRPr lang="pl-PL" sz="2400" dirty="0"/>
          </a:p>
        </p:txBody>
      </p:sp>
      <p:grpSp>
        <p:nvGrpSpPr>
          <p:cNvPr id="7" name="Grupa 6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6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8" y="1556792"/>
            <a:ext cx="3564395" cy="475252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66" y="1561016"/>
            <a:ext cx="3561228" cy="47483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61864" y="6417584"/>
            <a:ext cx="9505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dirty="0" smtClean="0"/>
              <a:t>Zajęcia sportowe w </a:t>
            </a:r>
            <a:r>
              <a:rPr lang="pl-PL" sz="2400" dirty="0"/>
              <a:t>SP 6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484784"/>
            <a:ext cx="11233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Prowadzenie zajęć tematycznych ciało/odżywianie/ruch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które były realizowane od IX.2019 r. do połowy III.2020 r., kiedy to ich realizacja musiała być również zawieszona z powodu wybuchu pandemii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koronawirusa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Zajęcia były prowadzone przez podmiot zewnętrzny, który został wybrany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V.2019 r. W wyniku otwartego konkursu zadanie to było realizowane przez  Niepubliczną Poradnię Psychologiczno-Pedagogiczna RÓWNE SZANSE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Kołobrzegu. 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zaplanowanych 400 godzin zajęć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 przyczyn od nas niezależnych, o których mowa powyżej, zostały zrealizowane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233 godziny zajęć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Na zajęciach tych była poruszana m.in. taka tematyka jak: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kształtowanie prawidłowych nawyków żywieniowych,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czy istnieją zdrowe słodycze,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złudna dawka energii – wpływ energetyków na organizm,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dbam o swoje kości i zęby – pij koktajle, 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moje II śniadanie,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gdzie ja znajdę witaminy. 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Zajęcia odbywały się w formie pogadanek, ale także warsztatów, podczas których uczniowie przygotowywali zdrowe sałatki i soki. Dla rodziców były prowadzone konsultacje w zakresie zdrowego żywienia.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3" y="2098863"/>
            <a:ext cx="4815344" cy="361150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892" y="1844824"/>
            <a:ext cx="3090443" cy="411958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793415" y="6247171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/>
              <a:t>Zajęcia tematyczne dla uczniów </a:t>
            </a:r>
            <a:r>
              <a:rPr lang="pl-PL" sz="2000" dirty="0" smtClean="0"/>
              <a:t>SP 3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749557" y="6237312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/>
              <a:t>Zajęcia tematyczne dla uczniów </a:t>
            </a:r>
            <a:r>
              <a:rPr lang="pl-PL" sz="2000" dirty="0" smtClean="0"/>
              <a:t>SP 4</a:t>
            </a:r>
            <a:endParaRPr lang="pl-PL" sz="20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PRZYGOTOWANIE PROJEKTU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inicjatywą realizacji projektu ZDZG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wyszedł Urząd Marszałkowski Województwa Zachodniopomorskiego, (Wydział Współpracy Terytorialnej),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kontynuacja projektu o takiej samej nazwie, który z powodzeniem był realizowany w latach 2008 – 2011 przez gminy na pograniczu niemiecko – holenderskim. Główna idea  projektu skupia się na podejmowaniu działań, które mają na celu zwalczanie nadwagi u dzieci oraz próba skłonienia młodego człowieka do zdrowego stylu życia. </a:t>
            </a:r>
          </a:p>
          <a:p>
            <a:pPr algn="just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Pierwsze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spotkanie organizacyjne odbyło się 16.04.2015 r. w Kołobrzegu, w którym uczestniczyli: przedstawiciel władz naszego miasta, władz województwa zachodniopomorskiego, Europejskiej Akademii Sportu, Stowarzyszenia Gmin Polskich Regionu Pomerania, dyrektorzy naszych szkół podstawowych, przedstawiciele klubów sportowych. Następne spotkanie organizacyjne już w szerszym gronie z udziałem przedstawicieli zainteresowanych gmin w projekcie odbyło się również w Kołobrzegu, w dniu 29.09.2015 r., na którym przedstawiciele Stowarzyszenia Gmin Polskich Euroregionu Pomerania zapoznali nas z możliwościami sfinansowania tego przedsięwzięcia w ramach Programu INTERREG VA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82" y="1844826"/>
            <a:ext cx="3090442" cy="411958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892" y="1844825"/>
            <a:ext cx="3090443" cy="411958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749557" y="6237312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/>
              <a:t>Zajęcia tematyczne dla uczniów </a:t>
            </a:r>
            <a:r>
              <a:rPr lang="pl-PL" sz="2000" dirty="0" smtClean="0"/>
              <a:t>SP 4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1793415" y="6237312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/>
              <a:t>Zajęcia tematyczne dla uczniów </a:t>
            </a:r>
            <a:r>
              <a:rPr lang="pl-PL" sz="2000" dirty="0" smtClean="0"/>
              <a:t>SP 5</a:t>
            </a:r>
            <a:endParaRPr lang="pl-PL" sz="20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8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9" y="1196752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4) Organizacja międzynarodowych zawodów sportowych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które w Kołobrzegu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zostały zaplanowane 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maju 2021 r. Niestety przedsięwzięcie to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nie doszło do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skutku z uwagi na ograniczenia pandemiczne związane z zawieszeniem stacjonarnych zajęć dla uczniów, w zakresie podróżowania oraz ilości uczestników mogących brać udział w imprezach sportowych, które obowiązywały zarówno w Polsce jak i w Niemczech. Jednak uczniowie z naszych szkół wcześniej brali udział w zawodach w Goleniowie (29.05.2018 r. - SP 8), Stepnicy (25.09.2018 r. – SP 4), Dźwirzynie (17.05.2019 r. – SP 6) i Schwedt/Oder (24.09.2019 r. – SP 3).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8" y="3212976"/>
            <a:ext cx="5652630" cy="28263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08" y="3212976"/>
            <a:ext cx="3768420" cy="282631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-1444055" y="6328088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Zawody sportowe Goleniów - SP 8</a:t>
            </a:r>
            <a:endParaRPr lang="pl-PL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150196" y="6263646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Zawody sportowe Stepnica - SP 4</a:t>
            </a:r>
            <a:endParaRPr lang="pl-PL" sz="2000" dirty="0"/>
          </a:p>
        </p:txBody>
      </p:sp>
      <p:grpSp>
        <p:nvGrpSpPr>
          <p:cNvPr id="15" name="Grupa 1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5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9" y="1458064"/>
            <a:ext cx="11233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chodzi o dodatkowe przedsięwzięcia zrealizowane przez Gminę Miasto Kołobrzeg w ramach projektu: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1) Zakup sprzętu sportowego dla szkół  o wartości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502,67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642,72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PLN)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celu uzupełnienia sprzętu sportowego będącego w dyspozycji szkół, który był wykorzystywany do prowadzenia dodatkowych zajęć sportowych w ramach projektu oraz lekcji wychowania fizycznego z młodszymi uczniami.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dostawcą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sprzętu, który został wybrany w formie zapytania ofertowego, umowę podpisano w dniu 26.01.2018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przęt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dotarł do szkół w m-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marcu 2018 r. Wykaz potrzebnego sprzętu sportowego został przygotowany przez zespół złożony z nauczycieli w-f prowadzących zajęcia sportowe w ramach projektu. Nowy sprzęt sportowy umożliwił prowadzenie urozmaiconych zajęć sportowych i zachęcił uczniów do wzmożonej aktywności ruchowej.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2) Zakup wyposażenia do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dietetycznych (sprzęt kuchenny, meble kuchenne) o wartości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396.92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 (124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151,87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PLN)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których odbywały się praktyczne zajęcia tematyczne ciało/odżywianie/ruch z zakresu zdrowego odżywiania dla uczniów, którzy również z rodzicami wspólnie przygotowywali zdrowe posiłki, soki, surówki. Zakupu sprzętu dokonano w V.2018 r., XII.2019 r. i III.2020 r.  </a:t>
            </a:r>
          </a:p>
          <a:p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9" y="2089879"/>
            <a:ext cx="11233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3) Zakup i montaż 6 placów zabaw przy szkołach podstawowych wraz z bezpieczną nawierzchnią o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wartości 196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522,47 EURO (886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749,69 PLN).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Pierwszy przetarg na w/w zadanie został ogłoszony dniu 05.06.20219 r. Z przyczyn proceduralnych został jednak unieważniony w dniu 21.08.2019 r. Kolejny przetarg został ogłoszony w dniu 03.10.2019 r., jego rozstrzygnięcie nastąpiło w dniu 19.12.2019 r., do podpisania umowy z Wykonawcą doszło w dniu 30.12.2019 r. Odbiór robót nastąpił w dniu 05.05.2020 r., po czym place zabaw zostały przekazane do użytkowania szkół. Nowe place zabaw niewątpliwie przyczyniły się do sprawnej i efektywnej realizacji zamierzeń przewidzianych w ramach projektu oraz ułatwiły osiągnięcie zakładanych celów założonych przez partnerów projektu takich: przeciwdziałanie problemom nadwagi u dzieci, zmniejszenie deficytu ruchu wśród tej grupy wiekowej, wyrobienie potrzeby aktywności ruchowej jako formy spędzania wolnego czasu.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8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9" y="1458650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Place zabaw są zarządzane przez szkoły podstawowe uczestniczące w projekcie. Są to obiekty ogólnodostępne dla wszystkich dzieci w wieku przedszkolnym i wczesnoszkolnym zarówno w czasie trwania nauki, dające dzieciom możliwość spędzania „przerw aktywnych”,  jak i w czasie wolnym od zajęć lekcyjnych. Place zabaw niewątpliwie wzbogaciły istniejącą infrastrukturę sportowo rekreacyjną.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Każdy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placów zabaw (komplet) składa się z następujących elementów: </a:t>
            </a:r>
          </a:p>
        </p:txBody>
      </p:sp>
      <p:sp>
        <p:nvSpPr>
          <p:cNvPr id="2" name="Prostokąt 1"/>
          <p:cNvSpPr/>
          <p:nvPr/>
        </p:nvSpPr>
        <p:spPr>
          <a:xfrm>
            <a:off x="585801" y="3457890"/>
            <a:ext cx="11017224" cy="59093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2 wież sześciokątnych  (w tym 1 wieża zadaszona i 1 wieża bez zadaszenia)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dachu kopuła (w kształcie ostrosłupa) z płyt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4  wież czworokątnych bez zadaszenia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2 zjeżdżalni z rurką nad zjeżdżalnią)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rury strażacka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siatki linowej prostej do przechodzenia oparta na pionowych linach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prostej siatka wspinaczkowa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mostku ukośnego z barierami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przejścia tunelowego (rura)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rury strażacka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schodów z osłonami </a:t>
            </a: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 wejścia pochyłego ze skałkami i 1 wejścia pionowego ze skałkami 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drabinki wejściowej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7 płyt – barierek zabezpieczających, 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3 płyty zabezpieczające bulaj 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tablicy / panel edukacyjny kosmos.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1 kółko i krzyżyk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nawierzchni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bezpiecznej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płyt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gumowych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EPDM  120 m2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tablicy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informacjyjnej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dofinansowaniu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Unię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Europejską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środków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Europejskiego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Funduszu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Regionalnego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(EFRR) –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INTERREG VA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Meklemburgia-Pomorze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Przednie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Brandenburgia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tablicy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informacyjnej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regulaminem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korzystania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placu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zabaw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59" y="1844826"/>
            <a:ext cx="3089688" cy="411958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4" y="1988840"/>
            <a:ext cx="4579642" cy="34347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840903" y="6275080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Plac zabaw  - SP 5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716475" y="6275080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Plac zabaw  - SP 4</a:t>
            </a:r>
            <a:endParaRPr lang="pl-PL" sz="20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6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92" y="1988840"/>
            <a:ext cx="4579642" cy="343473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4" y="1988840"/>
            <a:ext cx="4579641" cy="343473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53852" y="5949280"/>
            <a:ext cx="432048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1840904" y="5928583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Plac zabaw  - SP 6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351785" y="5928583"/>
            <a:ext cx="9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 smtClean="0"/>
              <a:t>Plac zabaw  - SP 8</a:t>
            </a:r>
            <a:endParaRPr lang="pl-PL" sz="20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1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9" y="1458064"/>
            <a:ext cx="11233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IV. ZMIANY W PROJEKCIE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okresie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dokonane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następujące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zmiany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zakresie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warunków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wniosek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złożony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imieniu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wszystkich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partnerów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11.05.2020 r.,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zatwierdzony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Instytucję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Kontraktującą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(LFI M-PP)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dniu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26.11.2020 r.,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dotyczący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zwiększenia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kwoty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1 824 095,49 EURO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Unię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Europejską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środków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Europejskiego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Funduszu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Regionalnego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1 550 481,15 EURO,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środki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własne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partnerów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273 614,34 EURO.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2) wniosek złożony  w imieniu wszystkich partnerów projektu,  z dnia 04.05.2021 r., i zatwierdzony przez Instytucję Kontraktującą (LFI M-PP) w dniu 11.06.2021 r., dotyczący przedłużenia realizacji projektu do 30.09.2021 r.,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3) wniosek złożony w imieniu Gminy Kołobrzeg PP_4 o przedłużenie realizacji projektu do 28.02.2022 r., który obecnie jest na etapie procedowania, zapytanie o zmianę w tym zakresie zostało złożone w dniu 17.09.2021 r. i zatwierdzone przez Instytucję Kontraktującą (LFI M-PP) w dniu 20.09.2021 r.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2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DZIĘKUJĘ </a:t>
            </a: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ZA UWAGĘ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pl-PL" i="1" dirty="0"/>
              <a:t>Gminny Koordynator Projektu LP – Romuald Kociuba 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Był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dla nas szczególnie pracowity okres, podczas którego w różnym gronie spotykaliśmy się jeszcze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12 -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krotnie w Szczecinie, Kołobrzegu,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Lὃknitz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 Schwedt, zanim ostatecznie udało nam się określić liczbę partnerów projektu, jego główne założenia oraz sporządzić wniosek o dofinansowanie.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Zgodę na udział Gminy Miasto Kołobrzeg w projekcie wyraziła Rada Miasta Kołobrzeg na podstawie Uchwały Nr XXIII/316/16 z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dnia 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26.08.2016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r. w sprawie zatwierdzenia do realizacji przez Gminę Miasto Kołobrzeg partnerskiego projektu edukacyjnego „Zdrowe dzieci w zdrowych gminach”.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Złożenie wniosku o dofinansowanie projektu było poprzedzone podpisaniem Porozumienia Partnerskiego w Kołobrzegu, w dniu 21.10.2016 r. przez p. Janusza Gromka - Prezydenta Miasta Kołobrzeg, p.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Jürgena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Pozehla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Burmistrza Miasta Schwedt/Oder, p. Roberta Krupowicza – Burmistrza Gminy Goleniów, p. Włodzimierza Popiołka – Wójta Gminy Kołobrzeg,  p. Manfreda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Wothe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Dyrektora Zarządzającego Europejskiej Akademii Sportu Kraju Związkowego Brandenburgii oraz p. Andrzeja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Wyganowskiego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Burmistrza Miasta i Gminy Stepnica, które  regulowało obowiązki i prawa partnerów trakcie realizacji projektu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Programu Współpracy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VA Meklemburgia-Pomorze Przednie (Brandenburgia) Polska w ramach celu „Europejska Współpraca Terytorialna Europejskiego Funduszu Rozwoju Regionalnego (EFRR) została złożony w dniu 02.11.2016 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Komitet Monitorujący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posiedzeniu w dniu 23.05.2017 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pozytywnie rozpatrzył nasz wniosek 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podjął uchwałę w sprawie wyboru projektu INT 52 „Zdrowe dzieci w zdrowych gminach” do dofinansowania z EFRR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 kwoty 1 105 586,05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formułując jednocześnie dodatkowe warunki, które muszą spełnić partnerzy projektu.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Ostatecznie umowa o dofinansowanie projektu z EFRR została podpisana w dniu 05.04.2018 r. Pierwotnie wartość projektu została ustalona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kwotę 1 300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689,49 EURO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tego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przez Unię Europejską  wynosiło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1 105 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586,05 EURO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wkład własny partnerów wynosił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195 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103,44 EURO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Czas realizacji projektu został ustalony na okres od 1.09.2017 r. do 28.02.2021 r.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4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50" b="1" dirty="0">
                <a:latin typeface="Arial" panose="020B0604020202020204" pitchFamily="34" charset="0"/>
                <a:cs typeface="Arial" panose="020B0604020202020204" pitchFamily="34" charset="0"/>
              </a:rPr>
              <a:t>II. ZAŁOŻENIA PROJEKTU   </a:t>
            </a:r>
            <a:endParaRPr lang="pl-PL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Naszym celem </a:t>
            </a:r>
            <a:r>
              <a:rPr lang="pl-PL" sz="1750" b="1" dirty="0">
                <a:latin typeface="Arial" panose="020B0604020202020204" pitchFamily="34" charset="0"/>
                <a:cs typeface="Arial" panose="020B0604020202020204" pitchFamily="34" charset="0"/>
              </a:rPr>
              <a:t>było wdrożenie transgranicznego projektu edukacyjnego</a:t>
            </a:r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, promującego zdrowy styl życia wśród dzieci, które w roku szkolnym 2017/2018 rozpoczęły naukę  w I klasach szkół podstawowych na terenie czterech gmin województwa zachodniopomorskiego (Gmina Miasto Kołobrzeg, Gmina Kołobrzeg, Gmina Stepnica, Gmina Goleniów) oraz w II klasach szkół podstawowych z Miasta Schwedt/Odrą. Opiekę naukową i szkoleniową nad realizacją projektu pełniła Europejska Akademia Sportu Kraju Związkowego Brandenburgii (ESAB) z siedzibą w </a:t>
            </a:r>
            <a:r>
              <a:rPr lang="pl-PL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Poczdamie, jako jeden z </a:t>
            </a:r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partnerów projektu. </a:t>
            </a:r>
            <a:endParaRPr lang="pl-PL" sz="17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50" b="1" dirty="0">
                <a:latin typeface="Arial" panose="020B0604020202020204" pitchFamily="34" charset="0"/>
                <a:cs typeface="Arial" panose="020B0604020202020204" pitchFamily="34" charset="0"/>
              </a:rPr>
              <a:t>Rezultaty jakie </a:t>
            </a:r>
            <a:r>
              <a:rPr lang="pl-PL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zamierzaliśmy osiągnąć:</a:t>
            </a:r>
            <a:endParaRPr lang="pl-PL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1) zmniejszenie nadwagi wśród uczniów,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2) zwiększenie aktywności ruchowej dzieci,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3) wyrobienie u uczniów nawyków poprawnego (prawidłowego, racjonalnego) żywienia,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4) wymiana doświadczeń i informacji niemieckiej i polskiej kadry pedagogicznej i trenerskiej, rodziców i uczniów,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5) zaangażowanie rodziców w działania na rzecz zdrowia ich dzieci (zdrowe odżywianie i aktywność ruchowa),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6) poznanie wybranych zdrowych, regionalnych potraw polskich i niemieckich , </a:t>
            </a:r>
          </a:p>
          <a:p>
            <a:pPr algn="just"/>
            <a:r>
              <a:rPr lang="pl-PL" sz="1750" dirty="0">
                <a:latin typeface="Arial" panose="020B0604020202020204" pitchFamily="34" charset="0"/>
                <a:cs typeface="Arial" panose="020B0604020202020204" pitchFamily="34" charset="0"/>
              </a:rPr>
              <a:t>7) poznanie przygranicznych miejscowości poprzez organizowanie przez każdego partnera zawodów sportowych (mini olimpiad).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4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tym celu dla wszystkich partnerów projektu (oprócz ESAB-u) zostały zaplanowane zostały następujące działania: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1) przeprowadzenie 4 testów motorycznych dla dzieci, z określeniem dla każdego uczestnika wskaźnika BMI; </a:t>
            </a: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2) realizacja 2 godzin zajęć ruchowych w tyg. (2 x 45 min.), które stanowiły uzupełnienie 3 godzin w tyg. obowiązkowych zajęć ruchowych realizowanych w ramach podstawy programowej, dzięki czemu wszystkie dzieci objęte projektem miały możliwość uczestniczenia w 5 godz. zajęć ruchowych w tygodniu; </a:t>
            </a: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3) prowadzenie dla każdej klasy 1 raz w m-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w wymiarze 1 godz. (60 min.) zajęć tematycznych ciało/odżywianie/ruch z dietetykami, lekarzami, instruktorami fitness, terapeutami, dotyczących zasad zdrowego odżywiania, nadwagi i jej wpływu na zdrowie człowieka, aktywności jako sposobu spędzania wolnego czasu, uzależnienia od mediów itp., do których planowano włączać także rodziców w celu ich edukowania w zakresie prawidłowego odżywiania swoich dzieci oraz odbywania wspólnych zajęciach ruchowych prowadzonych przez instruktorów fitness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4) organizację przez każdego z partnerów projektu międzynarodowych zawodów sportowych, których łącznie miało się odbyć 5 edycji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5) uczestnictwo dzieci w tzw. „aktywnych przerwach”. 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2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Ponadto Gmina Miasto Kołobrzeg zamierzała dodatkowo w 6 szkołach podstawowych uczestniczących w projekcie zrealizować następujące przedsięwzięcia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uzupełnić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wyposażenie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gimnastycznych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sprzęt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sportowy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wyposażyć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dietetyczne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pozwolą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prowadzenie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praktycznych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zajęć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tematycznych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zakresu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zdrowego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odżywiania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przygotowania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posiłków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których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mieli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włączani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rodzice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by razem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swoimi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dziećmi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przygotowywać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zdrowe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posiłki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napoje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sałatki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surówki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kanapki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soki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owocowe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warzywne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dietetyczne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miały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wyposażone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zarówno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urządzenia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kuchenne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sprzęt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kuchenny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kuchenne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doposażyć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istniejące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zabaw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urządzenia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zabawowe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będą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służyły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tylko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uczniom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uczestniczącym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będą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miały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ogólnodostępny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8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realizacji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Gminie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Miasto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Kołobrzeg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wytypowane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następujące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3 im.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Marynarzy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Polskich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Łopuskiego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15,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4 im. I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Armii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Wojska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Polskiego,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Kupiecka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5 im. Jana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Pawła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II,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Arciszewskiego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20,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6 im.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Janusza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Korczaka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Poznańska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8 im.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kpt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ż. w.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Konstantego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Maciejewicza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Bogusława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X 22,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Szkoła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Lwowska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0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7788" y="1340768"/>
            <a:ext cx="112332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Pierwotnie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wartość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realizowana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Gminę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Miasto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Kołobrzeg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wynosiła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421 330,00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tego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Unię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Europejską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środków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Europejskiego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Funduszu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Regionalnego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– 358 130,50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środki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własne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Gminy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Miasto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Kołobrzeg – 63 199,50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Obecnie wartość projektu realizowana przez Gminę Miasto Kołobrzeg wynosi 460 330,00 EURO, z tego:  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Unię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Europejską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środków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Europejskiego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Funduszu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Regionalnego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– 391 280,50 EURO,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środki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własne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Gminy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Miasto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Kołobrzeg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– 69 049,50 EURO.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Gmina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Miasto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Kołobrzeg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projekcie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pełni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rolę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LIDERA PROJEKTU.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189756" y="522659"/>
            <a:ext cx="11737304" cy="689848"/>
            <a:chOff x="189756" y="522659"/>
            <a:chExt cx="11737304" cy="689848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56" y="599294"/>
              <a:ext cx="7632848" cy="54316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96" y="522659"/>
              <a:ext cx="4176464" cy="68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3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ynenty — Europa 16: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26001809_TF02804877.potx" id="{F870FB4D-48E2-4703-B8FC-B33AB9FBF38E}" vid="{8CC9B53D-1ACD-4483-BEE0-7634861B5980}"/>
    </a:ext>
  </a:extLst>
</a:theme>
</file>

<file path=ppt/theme/theme2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Seria map świata, prezentacja Kontynent europejski (panoramiczna)</Template>
  <TotalTime>544</TotalTime>
  <Words>1807</Words>
  <Application>Microsoft Office PowerPoint</Application>
  <PresentationFormat>Niestandardowy</PresentationFormat>
  <Paragraphs>214</Paragraphs>
  <Slides>28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Kontynenty — Europa 16:9</vt:lpstr>
      <vt:lpstr>RAPORT GMINY MIASTO KOŁOBRZEG Z REALIZACJI PROJEKTU INT 52 „ZDROWE DZIECI W ZDROWYCH GMINACH/GESUNDE KINDER IN GESUNDE KOMMUNEN”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GMINY MIASTO KOŁOBRZEG Z REALIZACJI PROJEKTU INT 52 „ZDROWE DZIECI W ZDROWYCH GMINACH/GESUNDE KINDER IN GESUNDE KOMMUNEN”</dc:title>
  <dc:creator>dwierzbicki</dc:creator>
  <cp:lastModifiedBy>Romuald Kociuba</cp:lastModifiedBy>
  <cp:revision>31</cp:revision>
  <cp:lastPrinted>2021-09-28T06:29:02Z</cp:lastPrinted>
  <dcterms:created xsi:type="dcterms:W3CDTF">2021-09-22T06:35:26Z</dcterms:created>
  <dcterms:modified xsi:type="dcterms:W3CDTF">2021-10-21T06:29:56Z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